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7" r:id="rId3"/>
    <p:sldId id="1119" r:id="rId5"/>
    <p:sldId id="1179" r:id="rId6"/>
    <p:sldId id="1127" r:id="rId7"/>
  </p:sldIdLst>
  <p:sldSz cx="12192000" cy="6858000"/>
  <p:notesSz cx="6858000" cy="91440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  <a:srgbClr val="BFBFBF"/>
    <a:srgbClr val="E69650"/>
    <a:srgbClr val="DBEEF4"/>
    <a:srgbClr val="EED2A9"/>
    <a:srgbClr val="E58E9E"/>
    <a:srgbClr val="FFFFBE"/>
    <a:srgbClr val="D0E3EA"/>
    <a:srgbClr val="E9F1F5"/>
    <a:srgbClr val="B79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8913" autoAdjust="0"/>
    <p:restoredTop sz="79822" autoAdjust="0"/>
  </p:normalViewPr>
  <p:slideViewPr>
    <p:cSldViewPr snapToGrid="0" showGuides="1">
      <p:cViewPr>
        <p:scale>
          <a:sx n="50" d="100"/>
          <a:sy n="50" d="100"/>
        </p:scale>
        <p:origin x="-2626" y="-811"/>
      </p:cViewPr>
      <p:guideLst>
        <p:guide orient="horz" pos="2160"/>
        <p:guide pos="37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gs" Target="tags/tag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6D9DA-6F27-4C1F-90F3-5377650BB1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034DB-30E8-4A2E-9A20-6F94DF632EA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84C6-5452-4893-9D81-4AA7CED12E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在行动计划与项目落实方面，围绕庄河市领导提出的创建六大国家级城市品牌，提出了具体的空间行动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并围绕大连全面振兴新突破三年行动计划，将已明确的单独选址重大项目纳入规划，为规划落地提供用地保障。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034DB-30E8-4A2E-9A20-6F94DF632E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在行动计划与项目落实方面，围绕庄河市领导提出的创建六大国家级城市品牌，提出了具体的空间行动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并围绕大连全面振兴新突破三年行动计划，将已明确的单独选址重大项目纳入规划，为规划落地提供用地保障。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034DB-30E8-4A2E-9A20-6F94DF632E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034DB-30E8-4A2E-9A20-6F94DF632E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FC423-9404-4244-9CF2-C20D815A0540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86B1-5474-420D-97B4-EE81EA805A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61C9B-6F26-41FA-BD3D-2F2E789A7B89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86B1-5474-420D-97B4-EE81EA805A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7F23-2EF3-47C0-A8E6-5E555AE9224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86B1-5474-420D-97B4-EE81EA805A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30F5-461F-475E-9A93-1F2B1B057AF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86B1-5474-420D-97B4-EE81EA805A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EA2B-606B-4286-B27F-D223FC92C3A9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86B1-5474-420D-97B4-EE81EA805A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2ADF-FF6C-4335-8FB0-EC0F4BA686AA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86B1-5474-420D-97B4-EE81EA805A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99F-8ACD-474C-96A6-33E0501E0CB7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86B1-5474-420D-97B4-EE81EA805A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09EB-1DFD-4BEE-B20B-A414CE9961A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86B1-5474-420D-97B4-EE81EA805A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BC5E6-38EF-4C13-AEFC-EAD3B925A2E8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86B1-5474-420D-97B4-EE81EA805A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B2A4-58D5-473E-B5F4-384C4B121382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86B1-5474-420D-97B4-EE81EA805A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2C3C-A976-4D4E-BA0F-63425F7918D2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86B1-5474-420D-97B4-EE81EA805A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02CE5-71F8-482B-9AB0-6E3D518C03E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386B1-5474-420D-97B4-EE81EA805A8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86B1-5474-420D-97B4-EE81EA805A8B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53673"/>
            <a:ext cx="12192000" cy="3177309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ctrTitle"/>
          </p:nvPr>
        </p:nvSpPr>
        <p:spPr>
          <a:xfrm>
            <a:off x="0" y="183238"/>
            <a:ext cx="12192000" cy="2184331"/>
          </a:xfrm>
          <a:noFill/>
        </p:spPr>
        <p:txBody>
          <a:bodyPr anchor="ctr" anchorCtr="1">
            <a:no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36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庄河市</a:t>
            </a:r>
            <a:r>
              <a:rPr lang="en-US" altLang="zh-CN" sz="36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sz="36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年城镇开发边界局部优化方案</a:t>
            </a:r>
            <a:br>
              <a:rPr lang="zh-CN" altLang="en-US" sz="36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城镇开发</a:t>
            </a: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边界外特殊选址要求零星用地</a:t>
            </a:r>
            <a:endParaRPr lang="zh-CN" altLang="en-US" sz="2000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9040" y="5561215"/>
            <a:ext cx="46966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庄河市自然资源局</a:t>
            </a:r>
            <a:endParaRPr lang="en-US" altLang="zh-CN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2026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大郑仙泰"/>
          <p:cNvPicPr>
            <a:picLocks noChangeAspect="1"/>
          </p:cNvPicPr>
          <p:nvPr/>
        </p:nvPicPr>
        <p:blipFill>
          <a:blip r:embed="rId1"/>
          <a:srcRect r="67079"/>
          <a:stretch>
            <a:fillRect/>
          </a:stretch>
        </p:blipFill>
        <p:spPr>
          <a:xfrm>
            <a:off x="7886065" y="0"/>
            <a:ext cx="3718560" cy="6858000"/>
          </a:xfrm>
          <a:prstGeom prst="rect">
            <a:avLst/>
          </a:prstGeom>
        </p:spPr>
      </p:pic>
      <p:pic>
        <p:nvPicPr>
          <p:cNvPr id="4" name="图片 3" descr="徐岭馒头山"/>
          <p:cNvPicPr>
            <a:picLocks noChangeAspect="1"/>
          </p:cNvPicPr>
          <p:nvPr/>
        </p:nvPicPr>
        <p:blipFill>
          <a:blip r:embed="rId2"/>
          <a:srcRect r="67079"/>
          <a:stretch>
            <a:fillRect/>
          </a:stretch>
        </p:blipFill>
        <p:spPr>
          <a:xfrm>
            <a:off x="4167505" y="0"/>
            <a:ext cx="3718560" cy="6858000"/>
          </a:xfrm>
          <a:prstGeom prst="rect">
            <a:avLst/>
          </a:prstGeom>
        </p:spPr>
      </p:pic>
      <p:pic>
        <p:nvPicPr>
          <p:cNvPr id="5" name="图片 4" descr="昌盛观架山"/>
          <p:cNvPicPr>
            <a:picLocks noChangeAspect="1"/>
          </p:cNvPicPr>
          <p:nvPr/>
        </p:nvPicPr>
        <p:blipFill>
          <a:blip r:embed="rId3"/>
          <a:srcRect r="67079"/>
          <a:stretch>
            <a:fillRect/>
          </a:stretch>
        </p:blipFill>
        <p:spPr>
          <a:xfrm>
            <a:off x="448310" y="0"/>
            <a:ext cx="3718560" cy="6858000"/>
          </a:xfrm>
          <a:prstGeom prst="rect">
            <a:avLst/>
          </a:prstGeom>
        </p:spPr>
      </p:pic>
      <p:grpSp>
        <p:nvGrpSpPr>
          <p:cNvPr id="2" name="组合 8"/>
          <p:cNvGrpSpPr/>
          <p:nvPr/>
        </p:nvGrpSpPr>
        <p:grpSpPr>
          <a:xfrm>
            <a:off x="0" y="-18236"/>
            <a:ext cx="12192000" cy="761186"/>
            <a:chOff x="210369" y="116632"/>
            <a:chExt cx="11689530" cy="523220"/>
          </a:xfrm>
          <a:solidFill>
            <a:schemeClr val="accent5"/>
          </a:solidFill>
        </p:grpSpPr>
        <p:sp>
          <p:nvSpPr>
            <p:cNvPr id="10" name="TextBox 1"/>
            <p:cNvSpPr>
              <a:spLocks noChangeArrowheads="1"/>
            </p:cNvSpPr>
            <p:nvPr/>
          </p:nvSpPr>
          <p:spPr bwMode="auto">
            <a:xfrm>
              <a:off x="210369" y="116632"/>
              <a:ext cx="739825" cy="52322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square" anchor="ctr" anchorCtr="0">
              <a:no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</a:pPr>
              <a:endParaRPr kumimoji="0"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endParaRPr>
            </a:p>
          </p:txBody>
        </p:sp>
        <p:sp>
          <p:nvSpPr>
            <p:cNvPr id="11" name="直接连接符 10"/>
            <p:cNvSpPr>
              <a:spLocks noChangeShapeType="1"/>
            </p:cNvSpPr>
            <p:nvPr/>
          </p:nvSpPr>
          <p:spPr bwMode="auto">
            <a:xfrm>
              <a:off x="739774" y="626388"/>
              <a:ext cx="11160125" cy="0"/>
            </a:xfrm>
            <a:prstGeom prst="line">
              <a:avLst/>
            </a:prstGeom>
            <a:grpFill/>
            <a:ln w="19050">
              <a:solidFill>
                <a:schemeClr val="accent5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904875" y="40005"/>
            <a:ext cx="106406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一、局部优化调入零星城镇建设用地项目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明细</a:t>
            </a:r>
            <a:endParaRPr lang="zh-CN" altLang="en-US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675" y="822960"/>
            <a:ext cx="3719195" cy="618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昌盛街道观驾山公益性墓园项目</a:t>
            </a:r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47675" y="1443990"/>
            <a:ext cx="3719830" cy="6076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lvl="0" indent="403225" algn="just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项目位于昌盛街道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观架山村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，拟调入城镇开发边界面积 </a:t>
            </a:r>
            <a:r>
              <a:rPr lang="en-US" altLang="zh-CN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1.1737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公顷。</a:t>
            </a:r>
            <a:endParaRPr lang="en-US" altLang="zh-CN" sz="14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66870" y="817245"/>
            <a:ext cx="3381375" cy="478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庄河市馒头山墓园项目</a:t>
            </a:r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66235" y="1437640"/>
            <a:ext cx="3719830" cy="6934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lvl="0" indent="403225" algn="just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项目位于徐岭镇大房身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村，拟调入城镇开发边界面积</a:t>
            </a:r>
            <a:r>
              <a:rPr lang="en-US" altLang="zh-CN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2.7239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公顷。</a:t>
            </a:r>
            <a:endParaRPr lang="en-US" altLang="zh-CN" sz="14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886065" y="840740"/>
            <a:ext cx="3381375" cy="478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庄河市仙泰城市公益性墓园项目</a:t>
            </a:r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7884795" y="1437005"/>
            <a:ext cx="3719830" cy="6934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lvl="0" indent="403225" algn="just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项目位于大郑镇大林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村，拟调入城镇开发边界面积</a:t>
            </a:r>
            <a:r>
              <a:rPr lang="en-US" altLang="zh-CN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2.1929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公顷。</a:t>
            </a:r>
            <a:endParaRPr lang="en-US" altLang="zh-CN" sz="14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塔岭(位置图)"/>
          <p:cNvPicPr>
            <a:picLocks noChangeAspect="1"/>
          </p:cNvPicPr>
          <p:nvPr/>
        </p:nvPicPr>
        <p:blipFill>
          <a:blip r:embed="rId1"/>
          <a:srcRect r="66995"/>
          <a:stretch>
            <a:fillRect/>
          </a:stretch>
        </p:blipFill>
        <p:spPr>
          <a:xfrm>
            <a:off x="448310" y="0"/>
            <a:ext cx="3728085" cy="6858000"/>
          </a:xfrm>
          <a:prstGeom prst="rect">
            <a:avLst/>
          </a:prstGeom>
        </p:spPr>
      </p:pic>
      <p:pic>
        <p:nvPicPr>
          <p:cNvPr id="12" name="图片 11" descr="太平岭永磊"/>
          <p:cNvPicPr>
            <a:picLocks noChangeAspect="1"/>
          </p:cNvPicPr>
          <p:nvPr/>
        </p:nvPicPr>
        <p:blipFill>
          <a:blip r:embed="rId2"/>
          <a:srcRect r="66995"/>
          <a:stretch>
            <a:fillRect/>
          </a:stretch>
        </p:blipFill>
        <p:spPr>
          <a:xfrm>
            <a:off x="7904480" y="0"/>
            <a:ext cx="3728085" cy="6858000"/>
          </a:xfrm>
          <a:prstGeom prst="rect">
            <a:avLst/>
          </a:prstGeom>
        </p:spPr>
      </p:pic>
      <p:pic>
        <p:nvPicPr>
          <p:cNvPr id="4" name="图片 3" descr="栗子房"/>
          <p:cNvPicPr>
            <a:picLocks noChangeAspect="1"/>
          </p:cNvPicPr>
          <p:nvPr/>
        </p:nvPicPr>
        <p:blipFill>
          <a:blip r:embed="rId3"/>
          <a:srcRect r="66995"/>
          <a:stretch>
            <a:fillRect/>
          </a:stretch>
        </p:blipFill>
        <p:spPr>
          <a:xfrm>
            <a:off x="4176395" y="0"/>
            <a:ext cx="3728085" cy="6858000"/>
          </a:xfrm>
          <a:prstGeom prst="rect">
            <a:avLst/>
          </a:prstGeom>
        </p:spPr>
      </p:pic>
      <p:grpSp>
        <p:nvGrpSpPr>
          <p:cNvPr id="2" name="组合 8"/>
          <p:cNvGrpSpPr/>
          <p:nvPr/>
        </p:nvGrpSpPr>
        <p:grpSpPr>
          <a:xfrm>
            <a:off x="0" y="-18236"/>
            <a:ext cx="12192000" cy="761186"/>
            <a:chOff x="210369" y="116632"/>
            <a:chExt cx="11689530" cy="523220"/>
          </a:xfrm>
          <a:solidFill>
            <a:schemeClr val="accent5"/>
          </a:solidFill>
        </p:grpSpPr>
        <p:sp>
          <p:nvSpPr>
            <p:cNvPr id="10" name="TextBox 1"/>
            <p:cNvSpPr>
              <a:spLocks noChangeArrowheads="1"/>
            </p:cNvSpPr>
            <p:nvPr/>
          </p:nvSpPr>
          <p:spPr bwMode="auto">
            <a:xfrm>
              <a:off x="210369" y="116632"/>
              <a:ext cx="739825" cy="52322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square" anchor="ctr" anchorCtr="0">
              <a:no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</a:pPr>
              <a:endParaRPr kumimoji="0"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endParaRPr>
            </a:p>
          </p:txBody>
        </p:sp>
        <p:sp>
          <p:nvSpPr>
            <p:cNvPr id="11" name="直接连接符 10"/>
            <p:cNvSpPr>
              <a:spLocks noChangeShapeType="1"/>
            </p:cNvSpPr>
            <p:nvPr/>
          </p:nvSpPr>
          <p:spPr bwMode="auto">
            <a:xfrm>
              <a:off x="739774" y="626388"/>
              <a:ext cx="11160125" cy="0"/>
            </a:xfrm>
            <a:prstGeom prst="line">
              <a:avLst/>
            </a:prstGeom>
            <a:grpFill/>
            <a:ln w="19050">
              <a:solidFill>
                <a:schemeClr val="accent5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48310" y="822325"/>
            <a:ext cx="3510915" cy="475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朝阳寺建设项目</a:t>
            </a:r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04875" y="40005"/>
            <a:ext cx="106406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一、局部优化调入零星城镇建设用地项目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明细</a:t>
            </a:r>
            <a:endParaRPr lang="zh-CN" altLang="en-US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47675" y="1489710"/>
            <a:ext cx="3719830" cy="561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lvl="0" indent="403225" algn="just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项目位于塔</a:t>
            </a:r>
            <a:r>
              <a:rPr lang="zh-CN" altLang="en-US" sz="1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岭镇朝阳寺村和福宁村，拟调入城镇开发边界面积 </a:t>
            </a:r>
            <a:r>
              <a:rPr lang="en-US" altLang="zh-CN" sz="1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0.8363</a:t>
            </a:r>
            <a:r>
              <a:rPr lang="zh-CN" altLang="en-US" sz="1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公顷。</a:t>
            </a:r>
            <a:endParaRPr lang="zh-CN" altLang="en-US" sz="14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66870" y="817245"/>
            <a:ext cx="3737610" cy="478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庄河市栗子房兴隆片区污水处理厂建设项目</a:t>
            </a:r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166235" y="1437640"/>
            <a:ext cx="3719830" cy="6934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lvl="0" indent="403225" algn="just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项目位于栗子房镇大屯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村，拟调入城镇开发边界面积</a:t>
            </a:r>
            <a:r>
              <a:rPr lang="en-US" altLang="zh-CN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0.7105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公顷。</a:t>
            </a:r>
            <a:endParaRPr lang="en-US" altLang="zh-CN" sz="14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886065" y="840740"/>
            <a:ext cx="3746500" cy="478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6.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太平岭乡工业地块</a:t>
            </a:r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7884795" y="1437005"/>
            <a:ext cx="3719830" cy="6934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lvl="0" indent="403225" algn="just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项目位于太平岭满族乡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青林村，拟调入城镇开发边界面积</a:t>
            </a:r>
            <a:r>
              <a:rPr lang="en-US" altLang="zh-CN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4.2796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公顷。</a:t>
            </a:r>
            <a:endParaRPr lang="en-US" altLang="zh-CN" sz="14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青堆调出"/>
          <p:cNvPicPr>
            <a:picLocks noChangeAspect="1"/>
          </p:cNvPicPr>
          <p:nvPr/>
        </p:nvPicPr>
        <p:blipFill>
          <a:blip r:embed="rId1"/>
          <a:srcRect r="66573"/>
          <a:stretch>
            <a:fillRect/>
          </a:stretch>
        </p:blipFill>
        <p:spPr>
          <a:xfrm>
            <a:off x="7999730" y="0"/>
            <a:ext cx="3775710" cy="6858000"/>
          </a:xfrm>
          <a:prstGeom prst="rect">
            <a:avLst/>
          </a:prstGeom>
        </p:spPr>
      </p:pic>
      <p:pic>
        <p:nvPicPr>
          <p:cNvPr id="5" name="图片 4" descr="鞍子山调出"/>
          <p:cNvPicPr>
            <a:picLocks noChangeAspect="1"/>
          </p:cNvPicPr>
          <p:nvPr/>
        </p:nvPicPr>
        <p:blipFill>
          <a:blip r:embed="rId2"/>
          <a:srcRect r="66573"/>
          <a:stretch>
            <a:fillRect/>
          </a:stretch>
        </p:blipFill>
        <p:spPr>
          <a:xfrm>
            <a:off x="4224020" y="0"/>
            <a:ext cx="3775710" cy="6858000"/>
          </a:xfrm>
          <a:prstGeom prst="rect">
            <a:avLst/>
          </a:prstGeom>
        </p:spPr>
      </p:pic>
      <p:pic>
        <p:nvPicPr>
          <p:cNvPr id="4" name="图片 3" descr="九顶梅花山北"/>
          <p:cNvPicPr>
            <a:picLocks noChangeAspect="1"/>
          </p:cNvPicPr>
          <p:nvPr/>
        </p:nvPicPr>
        <p:blipFill>
          <a:blip r:embed="rId3"/>
          <a:srcRect r="66573"/>
          <a:stretch>
            <a:fillRect/>
          </a:stretch>
        </p:blipFill>
        <p:spPr>
          <a:xfrm>
            <a:off x="448310" y="0"/>
            <a:ext cx="3775710" cy="6858000"/>
          </a:xfrm>
          <a:prstGeom prst="rect">
            <a:avLst/>
          </a:prstGeom>
        </p:spPr>
      </p:pic>
      <p:grpSp>
        <p:nvGrpSpPr>
          <p:cNvPr id="2" name="组合 8"/>
          <p:cNvGrpSpPr/>
          <p:nvPr/>
        </p:nvGrpSpPr>
        <p:grpSpPr>
          <a:xfrm>
            <a:off x="0" y="-18236"/>
            <a:ext cx="12192000" cy="761186"/>
            <a:chOff x="210369" y="116632"/>
            <a:chExt cx="11689530" cy="523220"/>
          </a:xfrm>
          <a:solidFill>
            <a:schemeClr val="accent5"/>
          </a:solidFill>
        </p:grpSpPr>
        <p:sp>
          <p:nvSpPr>
            <p:cNvPr id="10" name="TextBox 1"/>
            <p:cNvSpPr>
              <a:spLocks noChangeArrowheads="1"/>
            </p:cNvSpPr>
            <p:nvPr/>
          </p:nvSpPr>
          <p:spPr bwMode="auto">
            <a:xfrm>
              <a:off x="210369" y="116632"/>
              <a:ext cx="739825" cy="52322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square" anchor="ctr" anchorCtr="0">
              <a:no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</a:pPr>
              <a:endParaRPr kumimoji="0"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endParaRPr>
            </a:p>
          </p:txBody>
        </p:sp>
        <p:sp>
          <p:nvSpPr>
            <p:cNvPr id="11" name="直接连接符 10"/>
            <p:cNvSpPr>
              <a:spLocks noChangeShapeType="1"/>
            </p:cNvSpPr>
            <p:nvPr/>
          </p:nvSpPr>
          <p:spPr bwMode="auto">
            <a:xfrm>
              <a:off x="739774" y="626388"/>
              <a:ext cx="11160125" cy="0"/>
            </a:xfrm>
            <a:prstGeom prst="line">
              <a:avLst/>
            </a:prstGeom>
            <a:grpFill/>
            <a:ln w="19050">
              <a:solidFill>
                <a:schemeClr val="accent5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904976" y="39976"/>
            <a:ext cx="86409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二、局部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优化调出地块位置图</a:t>
            </a:r>
            <a:endParaRPr lang="zh-CN" altLang="en-US" sz="3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5755" y="1061770"/>
            <a:ext cx="482600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中心城区九顶梅花山以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北区域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24020" y="1061720"/>
            <a:ext cx="3559810" cy="377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鞍子山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乡集镇区</a:t>
            </a:r>
            <a:endPara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80400" y="1061720"/>
            <a:ext cx="298767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青堆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镇集镇区</a:t>
            </a:r>
            <a:endPara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commondata" val="eyJoZGlkIjoiZWQ0MjEwNmFmNzdmOGU4NDIyNWQ5OTQ5NWY3NWMxNzEifQ=="/>
</p:tagLst>
</file>

<file path=ppt/theme/theme1.xml><?xml version="1.0" encoding="utf-8"?>
<a:theme xmlns:a="http://schemas.openxmlformats.org/drawingml/2006/main" name="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429</Words>
  <Application>WPS 演示</Application>
  <PresentationFormat>自定义</PresentationFormat>
  <Paragraphs>48</Paragraphs>
  <Slides>4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4" baseType="lpstr">
      <vt:lpstr>Arial</vt:lpstr>
      <vt:lpstr>宋体</vt:lpstr>
      <vt:lpstr>Wingdings</vt:lpstr>
      <vt:lpstr>微软雅黑</vt:lpstr>
      <vt:lpstr>黑体</vt:lpstr>
      <vt:lpstr>Times New Roman</vt:lpstr>
      <vt:lpstr>Calibri</vt:lpstr>
      <vt:lpstr>Arial Unicode MS</vt:lpstr>
      <vt:lpstr>Calibri Light</vt:lpstr>
      <vt:lpstr>Office 主题</vt:lpstr>
      <vt:lpstr>庄河市2026年城镇开发边界局部优化方案 ——城镇开发边界外特殊选址要求零星用地</vt:lpstr>
      <vt:lpstr>PowerPoint 演示文稿</vt:lpstr>
      <vt:lpstr>PowerPoint 演示文稿</vt:lpstr>
      <vt:lpstr>PowerPoint 演示文稿</vt:lpstr>
    </vt:vector>
  </TitlesOfParts>
  <Company>HuiFuPan.Com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庄河市国土空间规划（2020-2035年） 初步方案市县对接</dc:title>
  <dc:creator>HFP</dc:creator>
  <cp:lastModifiedBy>CYJ</cp:lastModifiedBy>
  <cp:revision>1007</cp:revision>
  <cp:lastPrinted>2023-02-21T16:41:00Z</cp:lastPrinted>
  <dcterms:created xsi:type="dcterms:W3CDTF">2021-04-27T08:46:00Z</dcterms:created>
  <dcterms:modified xsi:type="dcterms:W3CDTF">2026-02-03T04:36:40Z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7C8500A9526140B1938E2B0B96A59A35_13</vt:lpwstr>
  </property>
  <property fmtid="{D5CDD505-2E9C-101B-9397-08002B2CF9AE}" pid="3" name="KSOProductBuildVer">
    <vt:lpwstr>2052-12.1.0.24657</vt:lpwstr>
  </property>
</Properties>
</file>